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5" r:id="rId7"/>
    <p:sldId id="263" r:id="rId8"/>
    <p:sldId id="264" r:id="rId9"/>
    <p:sldId id="265" r:id="rId10"/>
    <p:sldId id="266" r:id="rId11"/>
    <p:sldId id="277" r:id="rId12"/>
    <p:sldId id="267" r:id="rId13"/>
    <p:sldId id="276" r:id="rId14"/>
    <p:sldId id="270" r:id="rId15"/>
    <p:sldId id="268" r:id="rId16"/>
    <p:sldId id="269" r:id="rId17"/>
    <p:sldId id="271" r:id="rId18"/>
    <p:sldId id="272" r:id="rId19"/>
    <p:sldId id="273" r:id="rId20"/>
    <p:sldId id="279" r:id="rId21"/>
    <p:sldId id="278"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9/28/2022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9/28/2022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reepngimg.com/png/19307-thank-you-free-png-image"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B20E4-10A8-343E-E4F5-FB6C323D4CFB}"/>
              </a:ext>
            </a:extLst>
          </p:cNvPr>
          <p:cNvSpPr>
            <a:spLocks noGrp="1"/>
          </p:cNvSpPr>
          <p:nvPr>
            <p:ph type="ctrTitle"/>
          </p:nvPr>
        </p:nvSpPr>
        <p:spPr/>
        <p:txBody>
          <a:bodyPr/>
          <a:lstStyle/>
          <a:p>
            <a:r>
              <a:rPr lang="en-IN" dirty="0"/>
              <a:t>ADOPT A PLANT </a:t>
            </a:r>
          </a:p>
        </p:txBody>
      </p:sp>
      <p:sp>
        <p:nvSpPr>
          <p:cNvPr id="3" name="Subtitle 2">
            <a:extLst>
              <a:ext uri="{FF2B5EF4-FFF2-40B4-BE49-F238E27FC236}">
                <a16:creationId xmlns:a16="http://schemas.microsoft.com/office/drawing/2014/main" id="{699AE830-10E6-FA9F-3232-BC0B2980EBFD}"/>
              </a:ext>
            </a:extLst>
          </p:cNvPr>
          <p:cNvSpPr>
            <a:spLocks noGrp="1"/>
          </p:cNvSpPr>
          <p:nvPr>
            <p:ph type="subTitle" idx="1"/>
          </p:nvPr>
        </p:nvSpPr>
        <p:spPr/>
        <p:txBody>
          <a:bodyPr/>
          <a:lstStyle/>
          <a:p>
            <a:r>
              <a:rPr lang="en-IN" dirty="0"/>
              <a:t>BY AMAN RAJ</a:t>
            </a:r>
          </a:p>
          <a:p>
            <a:r>
              <a:rPr lang="en-IN" dirty="0"/>
              <a:t>REGISTRATION NUMBER - 12106020</a:t>
            </a:r>
          </a:p>
        </p:txBody>
      </p:sp>
    </p:spTree>
    <p:extLst>
      <p:ext uri="{BB962C8B-B14F-4D97-AF65-F5344CB8AC3E}">
        <p14:creationId xmlns:p14="http://schemas.microsoft.com/office/powerpoint/2010/main" val="1999569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E602-BE87-8A4F-0B99-791D4AFF51CE}"/>
              </a:ext>
            </a:extLst>
          </p:cNvPr>
          <p:cNvSpPr>
            <a:spLocks noGrp="1"/>
          </p:cNvSpPr>
          <p:nvPr>
            <p:ph type="title"/>
          </p:nvPr>
        </p:nvSpPr>
        <p:spPr/>
        <p:txBody>
          <a:bodyPr/>
          <a:lstStyle/>
          <a:p>
            <a:r>
              <a:rPr lang="en-US" dirty="0">
                <a:solidFill>
                  <a:srgbClr val="FF0000"/>
                </a:solidFill>
              </a:rPr>
              <a:t>PROBLEMS BEFORE PLANTING PLANTS </a:t>
            </a:r>
            <a:endParaRPr lang="en-IN" dirty="0">
              <a:solidFill>
                <a:srgbClr val="FF0000"/>
              </a:solidFill>
            </a:endParaRPr>
          </a:p>
        </p:txBody>
      </p:sp>
      <p:sp>
        <p:nvSpPr>
          <p:cNvPr id="3" name="Content Placeholder 2">
            <a:extLst>
              <a:ext uri="{FF2B5EF4-FFF2-40B4-BE49-F238E27FC236}">
                <a16:creationId xmlns:a16="http://schemas.microsoft.com/office/drawing/2014/main" id="{BDA1EF09-EB24-9C8C-2D6E-D430A5A499A8}"/>
              </a:ext>
            </a:extLst>
          </p:cNvPr>
          <p:cNvSpPr>
            <a:spLocks noGrp="1"/>
          </p:cNvSpPr>
          <p:nvPr>
            <p:ph idx="1"/>
          </p:nvPr>
        </p:nvSpPr>
        <p:spPr/>
        <p:txBody>
          <a:bodyPr>
            <a:normAutofit/>
          </a:bodyPr>
          <a:lstStyle/>
          <a:p>
            <a:r>
              <a:rPr lang="en-IN" b="0" i="0" u="none" strike="noStrike" baseline="0" dirty="0">
                <a:latin typeface="CIDFont+F1"/>
              </a:rPr>
              <a:t>CLIMATE CHANGE</a:t>
            </a:r>
          </a:p>
          <a:p>
            <a:pPr algn="l"/>
            <a:r>
              <a:rPr lang="en-IN" b="0" i="0" u="none" strike="noStrike" baseline="0" dirty="0">
                <a:latin typeface="CIDFont+F1"/>
              </a:rPr>
              <a:t>CONTAMINATION OF AIR / AIR POLLUTION</a:t>
            </a:r>
          </a:p>
          <a:p>
            <a:pPr algn="l"/>
            <a:r>
              <a:rPr lang="en-IN" dirty="0">
                <a:latin typeface="CIDFont+F1"/>
              </a:rPr>
              <a:t>SOIL EROSION</a:t>
            </a:r>
          </a:p>
          <a:p>
            <a:pPr algn="l"/>
            <a:r>
              <a:rPr lang="en-IN" b="0" i="0" u="none" strike="noStrike" baseline="0" dirty="0">
                <a:latin typeface="CIDFont+F1"/>
              </a:rPr>
              <a:t>GLOBAL WARMING</a:t>
            </a:r>
          </a:p>
          <a:p>
            <a:pPr algn="l"/>
            <a:r>
              <a:rPr lang="en-IN" dirty="0">
                <a:latin typeface="CIDFont+F1"/>
              </a:rPr>
              <a:t>FLOOD</a:t>
            </a:r>
            <a:endParaRPr lang="en-IN" dirty="0"/>
          </a:p>
        </p:txBody>
      </p:sp>
    </p:spTree>
    <p:extLst>
      <p:ext uri="{BB962C8B-B14F-4D97-AF65-F5344CB8AC3E}">
        <p14:creationId xmlns:p14="http://schemas.microsoft.com/office/powerpoint/2010/main" val="3207599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858A9-41B7-1A84-421A-8565F0529DE9}"/>
              </a:ext>
            </a:extLst>
          </p:cNvPr>
          <p:cNvPicPr>
            <a:picLocks noChangeAspect="1"/>
          </p:cNvPicPr>
          <p:nvPr/>
        </p:nvPicPr>
        <p:blipFill>
          <a:blip r:embed="rId2"/>
          <a:stretch>
            <a:fillRect/>
          </a:stretch>
        </p:blipFill>
        <p:spPr>
          <a:xfrm>
            <a:off x="0" y="3810"/>
            <a:ext cx="6096000" cy="3425190"/>
          </a:xfrm>
          <a:prstGeom prst="rect">
            <a:avLst/>
          </a:prstGeom>
        </p:spPr>
      </p:pic>
      <p:pic>
        <p:nvPicPr>
          <p:cNvPr id="5" name="Picture 4">
            <a:extLst>
              <a:ext uri="{FF2B5EF4-FFF2-40B4-BE49-F238E27FC236}">
                <a16:creationId xmlns:a16="http://schemas.microsoft.com/office/drawing/2014/main" id="{F28092D4-C8C7-9486-D395-22905D4744A5}"/>
              </a:ext>
            </a:extLst>
          </p:cNvPr>
          <p:cNvPicPr>
            <a:picLocks noChangeAspect="1"/>
          </p:cNvPicPr>
          <p:nvPr/>
        </p:nvPicPr>
        <p:blipFill>
          <a:blip r:embed="rId3"/>
          <a:stretch>
            <a:fillRect/>
          </a:stretch>
        </p:blipFill>
        <p:spPr>
          <a:xfrm>
            <a:off x="6096000" y="0"/>
            <a:ext cx="6096000" cy="3425190"/>
          </a:xfrm>
          <a:prstGeom prst="rect">
            <a:avLst/>
          </a:prstGeom>
        </p:spPr>
      </p:pic>
      <p:sp>
        <p:nvSpPr>
          <p:cNvPr id="7" name="TextBox 6">
            <a:extLst>
              <a:ext uri="{FF2B5EF4-FFF2-40B4-BE49-F238E27FC236}">
                <a16:creationId xmlns:a16="http://schemas.microsoft.com/office/drawing/2014/main" id="{6832E895-BF23-CB25-5E9F-FA4E48093A1B}"/>
              </a:ext>
            </a:extLst>
          </p:cNvPr>
          <p:cNvSpPr txBox="1"/>
          <p:nvPr/>
        </p:nvSpPr>
        <p:spPr>
          <a:xfrm>
            <a:off x="2314074" y="3681480"/>
            <a:ext cx="6104020" cy="369332"/>
          </a:xfrm>
          <a:prstGeom prst="rect">
            <a:avLst/>
          </a:prstGeom>
          <a:noFill/>
        </p:spPr>
        <p:txBody>
          <a:bodyPr wrap="square">
            <a:spAutoFit/>
          </a:bodyPr>
          <a:lstStyle/>
          <a:p>
            <a:r>
              <a:rPr lang="en-IN" dirty="0"/>
              <a:t>1).BEFORE</a:t>
            </a:r>
          </a:p>
        </p:txBody>
      </p:sp>
      <p:sp>
        <p:nvSpPr>
          <p:cNvPr id="9" name="TextBox 8">
            <a:extLst>
              <a:ext uri="{FF2B5EF4-FFF2-40B4-BE49-F238E27FC236}">
                <a16:creationId xmlns:a16="http://schemas.microsoft.com/office/drawing/2014/main" id="{1A3760D6-C871-CBE3-A9AC-31D4D1B2F42A}"/>
              </a:ext>
            </a:extLst>
          </p:cNvPr>
          <p:cNvSpPr txBox="1"/>
          <p:nvPr/>
        </p:nvSpPr>
        <p:spPr>
          <a:xfrm>
            <a:off x="8630653" y="3681480"/>
            <a:ext cx="3962400" cy="369332"/>
          </a:xfrm>
          <a:prstGeom prst="rect">
            <a:avLst/>
          </a:prstGeom>
          <a:noFill/>
        </p:spPr>
        <p:txBody>
          <a:bodyPr wrap="square">
            <a:spAutoFit/>
          </a:bodyPr>
          <a:lstStyle/>
          <a:p>
            <a:r>
              <a:rPr lang="en-IN" dirty="0"/>
              <a:t>2).AFTER</a:t>
            </a:r>
          </a:p>
        </p:txBody>
      </p:sp>
    </p:spTree>
    <p:extLst>
      <p:ext uri="{BB962C8B-B14F-4D97-AF65-F5344CB8AC3E}">
        <p14:creationId xmlns:p14="http://schemas.microsoft.com/office/powerpoint/2010/main" val="2907922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72E4-62B8-3F66-BD49-0AE25EC86ACC}"/>
              </a:ext>
            </a:extLst>
          </p:cNvPr>
          <p:cNvSpPr>
            <a:spLocks noGrp="1"/>
          </p:cNvSpPr>
          <p:nvPr>
            <p:ph type="title"/>
          </p:nvPr>
        </p:nvSpPr>
        <p:spPr/>
        <p:txBody>
          <a:bodyPr/>
          <a:lstStyle/>
          <a:p>
            <a:r>
              <a:rPr lang="en-US" dirty="0">
                <a:solidFill>
                  <a:srgbClr val="FF0000"/>
                </a:solidFill>
              </a:rPr>
              <a:t>PROBLEMS AFTER PLANTING PLANTS </a:t>
            </a:r>
            <a:endParaRPr lang="en-IN" dirty="0">
              <a:solidFill>
                <a:srgbClr val="FF0000"/>
              </a:solidFill>
            </a:endParaRPr>
          </a:p>
        </p:txBody>
      </p:sp>
      <p:sp>
        <p:nvSpPr>
          <p:cNvPr id="3" name="Content Placeholder 2">
            <a:extLst>
              <a:ext uri="{FF2B5EF4-FFF2-40B4-BE49-F238E27FC236}">
                <a16:creationId xmlns:a16="http://schemas.microsoft.com/office/drawing/2014/main" id="{6F2419D5-2585-86A1-2DD8-44E6C0E28295}"/>
              </a:ext>
            </a:extLst>
          </p:cNvPr>
          <p:cNvSpPr>
            <a:spLocks noGrp="1"/>
          </p:cNvSpPr>
          <p:nvPr>
            <p:ph idx="1"/>
          </p:nvPr>
        </p:nvSpPr>
        <p:spPr/>
        <p:txBody>
          <a:bodyPr/>
          <a:lstStyle/>
          <a:p>
            <a:pPr marL="0" indent="0" algn="l">
              <a:buNone/>
            </a:pPr>
            <a:r>
              <a:rPr lang="en-IN" sz="1800" b="0" i="0" u="none" strike="noStrike" baseline="0" dirty="0">
                <a:latin typeface="CIDFont+F1"/>
              </a:rPr>
              <a:t>When you have planted multiple trees then you can except 80% success rate In the plantation . 20% of trees may fail In long run even If the are planted because they are </a:t>
            </a:r>
          </a:p>
          <a:p>
            <a:pPr algn="l"/>
            <a:r>
              <a:rPr lang="en-IN" sz="1800" dirty="0">
                <a:latin typeface="CIDFont+F1"/>
              </a:rPr>
              <a:t>Not having proper care </a:t>
            </a:r>
          </a:p>
          <a:p>
            <a:pPr algn="l"/>
            <a:r>
              <a:rPr lang="en-IN" sz="1800" dirty="0">
                <a:latin typeface="CIDFont+F1"/>
              </a:rPr>
              <a:t>Not been watered time to time </a:t>
            </a:r>
          </a:p>
          <a:p>
            <a:pPr algn="l"/>
            <a:r>
              <a:rPr lang="en-IN" sz="1800" b="0" i="0" u="none" strike="noStrike" baseline="0" dirty="0">
                <a:latin typeface="CIDFont+F1"/>
              </a:rPr>
              <a:t>Grazed by the street animals </a:t>
            </a:r>
          </a:p>
          <a:p>
            <a:pPr algn="l"/>
            <a:r>
              <a:rPr lang="en-IN" sz="1800" dirty="0">
                <a:latin typeface="CIDFont+F1"/>
              </a:rPr>
              <a:t>Cut  by peoples for field of agriculture or for establishing society/city</a:t>
            </a:r>
          </a:p>
          <a:p>
            <a:pPr algn="l"/>
            <a:r>
              <a:rPr lang="en-IN" sz="1800" dirty="0" err="1">
                <a:latin typeface="CIDFont+F1"/>
              </a:rPr>
              <a:t>Distroyed</a:t>
            </a:r>
            <a:r>
              <a:rPr lang="en-IN" sz="1800" dirty="0">
                <a:latin typeface="CIDFont+F1"/>
              </a:rPr>
              <a:t> in heavy rainfall, wind storm, or flood .</a:t>
            </a:r>
          </a:p>
          <a:p>
            <a:pPr algn="l"/>
            <a:endParaRPr lang="en-IN" sz="1800" b="0" i="0" u="none" strike="noStrike" baseline="0" dirty="0">
              <a:latin typeface="CIDFont+F1"/>
            </a:endParaRPr>
          </a:p>
          <a:p>
            <a:pPr algn="l"/>
            <a:endParaRPr lang="en-IN" dirty="0"/>
          </a:p>
        </p:txBody>
      </p:sp>
    </p:spTree>
    <p:extLst>
      <p:ext uri="{BB962C8B-B14F-4D97-AF65-F5344CB8AC3E}">
        <p14:creationId xmlns:p14="http://schemas.microsoft.com/office/powerpoint/2010/main" val="4210726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634A50-F417-A676-3C4E-5A68721190F5}"/>
              </a:ext>
            </a:extLst>
          </p:cNvPr>
          <p:cNvPicPr>
            <a:picLocks noChangeAspect="1"/>
          </p:cNvPicPr>
          <p:nvPr/>
        </p:nvPicPr>
        <p:blipFill>
          <a:blip r:embed="rId2"/>
          <a:stretch>
            <a:fillRect/>
          </a:stretch>
        </p:blipFill>
        <p:spPr>
          <a:xfrm rot="5400000">
            <a:off x="1584158" y="-1584157"/>
            <a:ext cx="3248527" cy="6416843"/>
          </a:xfrm>
          <a:prstGeom prst="rect">
            <a:avLst/>
          </a:prstGeom>
        </p:spPr>
      </p:pic>
      <p:pic>
        <p:nvPicPr>
          <p:cNvPr id="5" name="Picture 4">
            <a:extLst>
              <a:ext uri="{FF2B5EF4-FFF2-40B4-BE49-F238E27FC236}">
                <a16:creationId xmlns:a16="http://schemas.microsoft.com/office/drawing/2014/main" id="{9C7CF7D8-1D0F-56ED-4A4D-52FC65C97A8F}"/>
              </a:ext>
            </a:extLst>
          </p:cNvPr>
          <p:cNvPicPr>
            <a:picLocks noChangeAspect="1"/>
          </p:cNvPicPr>
          <p:nvPr/>
        </p:nvPicPr>
        <p:blipFill>
          <a:blip r:embed="rId3"/>
          <a:stretch>
            <a:fillRect/>
          </a:stretch>
        </p:blipFill>
        <p:spPr>
          <a:xfrm>
            <a:off x="6416843" y="2566737"/>
            <a:ext cx="5775158" cy="3537284"/>
          </a:xfrm>
          <a:prstGeom prst="rect">
            <a:avLst/>
          </a:prstGeom>
        </p:spPr>
      </p:pic>
    </p:spTree>
    <p:extLst>
      <p:ext uri="{BB962C8B-B14F-4D97-AF65-F5344CB8AC3E}">
        <p14:creationId xmlns:p14="http://schemas.microsoft.com/office/powerpoint/2010/main" val="3518248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C153-FA6E-C69B-01F7-010D34A34ED8}"/>
              </a:ext>
            </a:extLst>
          </p:cNvPr>
          <p:cNvSpPr>
            <a:spLocks noGrp="1"/>
          </p:cNvSpPr>
          <p:nvPr>
            <p:ph type="title"/>
          </p:nvPr>
        </p:nvSpPr>
        <p:spPr/>
        <p:txBody>
          <a:bodyPr/>
          <a:lstStyle/>
          <a:p>
            <a:r>
              <a:rPr lang="en-US" dirty="0">
                <a:solidFill>
                  <a:srgbClr val="FF0000"/>
                </a:solidFill>
              </a:rPr>
              <a:t>Objectives to be achieved </a:t>
            </a:r>
            <a:endParaRPr lang="en-IN" dirty="0">
              <a:solidFill>
                <a:srgbClr val="FF0000"/>
              </a:solidFill>
            </a:endParaRPr>
          </a:p>
        </p:txBody>
      </p:sp>
      <p:sp>
        <p:nvSpPr>
          <p:cNvPr id="3" name="Content Placeholder 2">
            <a:extLst>
              <a:ext uri="{FF2B5EF4-FFF2-40B4-BE49-F238E27FC236}">
                <a16:creationId xmlns:a16="http://schemas.microsoft.com/office/drawing/2014/main" id="{6823C646-C9E0-C910-CC34-A0F9FF8DF7CD}"/>
              </a:ext>
            </a:extLst>
          </p:cNvPr>
          <p:cNvSpPr>
            <a:spLocks noGrp="1"/>
          </p:cNvSpPr>
          <p:nvPr>
            <p:ph idx="1"/>
          </p:nvPr>
        </p:nvSpPr>
        <p:spPr>
          <a:xfrm>
            <a:off x="1451579" y="2015732"/>
            <a:ext cx="10607071" cy="3680218"/>
          </a:xfrm>
        </p:spPr>
        <p:txBody>
          <a:bodyPr>
            <a:normAutofit/>
          </a:bodyPr>
          <a:lstStyle/>
          <a:p>
            <a:pPr algn="l"/>
            <a:r>
              <a:rPr lang="en-IN" b="0" i="0" u="none" strike="noStrike" baseline="0" dirty="0">
                <a:solidFill>
                  <a:srgbClr val="0D0D0D"/>
                </a:solidFill>
                <a:latin typeface="CIDFont+F1"/>
              </a:rPr>
              <a:t>1. Social :-</a:t>
            </a:r>
          </a:p>
          <a:p>
            <a:pPr marL="0" indent="0" algn="l">
              <a:buNone/>
            </a:pPr>
            <a:r>
              <a:rPr lang="en-IN" b="0" i="0" u="none" strike="noStrike" baseline="0" dirty="0">
                <a:solidFill>
                  <a:srgbClr val="0D0D0D"/>
                </a:solidFill>
                <a:latin typeface="CIDFont+F1"/>
              </a:rPr>
              <a:t>                  I. Build community sprits and unity .</a:t>
            </a:r>
          </a:p>
          <a:p>
            <a:pPr marL="0" indent="0" algn="l">
              <a:buNone/>
            </a:pPr>
            <a:r>
              <a:rPr lang="en-IN" dirty="0">
                <a:solidFill>
                  <a:srgbClr val="0D0D0D"/>
                </a:solidFill>
                <a:latin typeface="CIDFont+F1"/>
              </a:rPr>
              <a:t>                  </a:t>
            </a:r>
            <a:r>
              <a:rPr lang="en-IN" b="0" i="0" u="none" strike="noStrike" baseline="0" dirty="0">
                <a:solidFill>
                  <a:srgbClr val="0D0D0D"/>
                </a:solidFill>
                <a:latin typeface="CIDFont+F1"/>
              </a:rPr>
              <a:t>II. Educate community about the benefits of trees and nature</a:t>
            </a:r>
          </a:p>
          <a:p>
            <a:r>
              <a:rPr lang="en-IN" b="0" i="0" u="none" strike="noStrike" baseline="0" dirty="0">
                <a:solidFill>
                  <a:srgbClr val="0D0D0D"/>
                </a:solidFill>
                <a:latin typeface="CIDFont+F1"/>
              </a:rPr>
              <a:t>2. Economical :- </a:t>
            </a:r>
          </a:p>
          <a:p>
            <a:pPr marL="0" indent="0">
              <a:buNone/>
            </a:pPr>
            <a:r>
              <a:rPr lang="en-IN" b="0" i="0" u="none" strike="noStrike" baseline="0" dirty="0">
                <a:solidFill>
                  <a:srgbClr val="0D0D0D"/>
                </a:solidFill>
                <a:latin typeface="CIDFont+F1"/>
              </a:rPr>
              <a:t>                  1. To ma</a:t>
            </a:r>
            <a:r>
              <a:rPr lang="en-IN" dirty="0">
                <a:solidFill>
                  <a:srgbClr val="0D0D0D"/>
                </a:solidFill>
                <a:latin typeface="CIDFont+F1"/>
              </a:rPr>
              <a:t>ke people aware that they can do agribusiness while planting plants agroforestry</a:t>
            </a:r>
          </a:p>
          <a:p>
            <a:pPr marL="0" indent="0" algn="l">
              <a:buNone/>
            </a:pPr>
            <a:r>
              <a:rPr lang="en-IN" b="0" i="0" u="none" strike="noStrike" baseline="0" dirty="0">
                <a:solidFill>
                  <a:srgbClr val="0D0D0D"/>
                </a:solidFill>
                <a:latin typeface="CIDFont+F1"/>
              </a:rPr>
              <a:t>                  </a:t>
            </a:r>
            <a:r>
              <a:rPr lang="en-IN" dirty="0">
                <a:solidFill>
                  <a:srgbClr val="0D0D0D"/>
                </a:solidFill>
                <a:latin typeface="CIDFont+F1"/>
              </a:rPr>
              <a:t>2. </a:t>
            </a:r>
            <a:r>
              <a:rPr lang="en-IN" b="0" i="0" u="none" strike="noStrike" baseline="0" dirty="0">
                <a:solidFill>
                  <a:srgbClr val="0D0D0D"/>
                </a:solidFill>
                <a:latin typeface="CIDFont+F1"/>
              </a:rPr>
              <a:t>It will be one of our </a:t>
            </a:r>
            <a:r>
              <a:rPr lang="en-IN" b="0" i="0" u="none" strike="noStrike" baseline="0" dirty="0" err="1">
                <a:solidFill>
                  <a:srgbClr val="0D0D0D"/>
                </a:solidFill>
                <a:latin typeface="CIDFont+F1"/>
              </a:rPr>
              <a:t>objectives,to</a:t>
            </a:r>
            <a:r>
              <a:rPr lang="en-IN" b="0" i="0" u="none" strike="noStrike" baseline="0" dirty="0">
                <a:solidFill>
                  <a:srgbClr val="0D0D0D"/>
                </a:solidFill>
                <a:latin typeface="CIDFont+F1"/>
              </a:rPr>
              <a:t> provide the public with access to information, about                                                                                                                                                                                                          initiatives and incentives for agriculture, food production and food nutrition, on various scales; from the kitchen gardener to industrial farmer.</a:t>
            </a:r>
          </a:p>
        </p:txBody>
      </p:sp>
    </p:spTree>
    <p:extLst>
      <p:ext uri="{BB962C8B-B14F-4D97-AF65-F5344CB8AC3E}">
        <p14:creationId xmlns:p14="http://schemas.microsoft.com/office/powerpoint/2010/main" val="709462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726B2-7F22-7482-2236-BD923D38785F}"/>
              </a:ext>
            </a:extLst>
          </p:cNvPr>
          <p:cNvSpPr>
            <a:spLocks noGrp="1"/>
          </p:cNvSpPr>
          <p:nvPr>
            <p:ph type="title"/>
          </p:nvPr>
        </p:nvSpPr>
        <p:spPr>
          <a:xfrm>
            <a:off x="1632554" y="690219"/>
            <a:ext cx="9603275" cy="795681"/>
          </a:xfrm>
        </p:spPr>
        <p:txBody>
          <a:bodyPr>
            <a:normAutofit/>
          </a:bodyPr>
          <a:lstStyle/>
          <a:p>
            <a:r>
              <a:rPr lang="en-US" dirty="0">
                <a:solidFill>
                  <a:srgbClr val="FF0000"/>
                </a:solidFill>
              </a:rPr>
              <a:t>Objectives to be achieved </a:t>
            </a:r>
            <a:endParaRPr lang="en-IN" dirty="0">
              <a:solidFill>
                <a:srgbClr val="FF0000"/>
              </a:solidFill>
            </a:endParaRPr>
          </a:p>
        </p:txBody>
      </p:sp>
      <p:sp>
        <p:nvSpPr>
          <p:cNvPr id="3" name="Content Placeholder 2">
            <a:extLst>
              <a:ext uri="{FF2B5EF4-FFF2-40B4-BE49-F238E27FC236}">
                <a16:creationId xmlns:a16="http://schemas.microsoft.com/office/drawing/2014/main" id="{9842FC98-C7F4-F0AC-E439-19F286980C6F}"/>
              </a:ext>
            </a:extLst>
          </p:cNvPr>
          <p:cNvSpPr>
            <a:spLocks noGrp="1"/>
          </p:cNvSpPr>
          <p:nvPr>
            <p:ph idx="1"/>
          </p:nvPr>
        </p:nvSpPr>
        <p:spPr>
          <a:xfrm>
            <a:off x="1451579" y="1857376"/>
            <a:ext cx="9603275" cy="3608970"/>
          </a:xfrm>
        </p:spPr>
        <p:txBody>
          <a:bodyPr>
            <a:normAutofit/>
          </a:bodyPr>
          <a:lstStyle/>
          <a:p>
            <a:r>
              <a:rPr lang="en-IN" sz="2400" b="0" i="0" u="none" strike="noStrike" baseline="0" dirty="0">
                <a:solidFill>
                  <a:srgbClr val="0D0D0D"/>
                </a:solidFill>
                <a:latin typeface="CIDFont+F1"/>
              </a:rPr>
              <a:t>3. Environmental :-</a:t>
            </a:r>
          </a:p>
          <a:p>
            <a:pPr marL="0" indent="0" algn="l">
              <a:buNone/>
            </a:pPr>
            <a:r>
              <a:rPr lang="en-IN" sz="2400" b="0" i="0" u="none" strike="noStrike" baseline="0" dirty="0">
                <a:solidFill>
                  <a:srgbClr val="0D0D0D"/>
                </a:solidFill>
                <a:latin typeface="CIDFont+F1"/>
              </a:rPr>
              <a:t>We will plant trees to promote the conservation of our natural resources. planting efforts will ensure our country conserves its biodiversity; and in conserving</a:t>
            </a:r>
            <a:r>
              <a:rPr lang="en-IN" sz="2400" dirty="0">
                <a:solidFill>
                  <a:srgbClr val="0D0D0D"/>
                </a:solidFill>
                <a:latin typeface="CIDFont+F1"/>
              </a:rPr>
              <a:t> </a:t>
            </a:r>
            <a:r>
              <a:rPr lang="en-IN" sz="2400" b="0" i="0" u="none" strike="noStrike" baseline="0" dirty="0">
                <a:solidFill>
                  <a:srgbClr val="0D0D0D"/>
                </a:solidFill>
                <a:latin typeface="CIDFont+F1"/>
              </a:rPr>
              <a:t>our biodiversity, we conserve our history; and our legacy.</a:t>
            </a:r>
            <a:endParaRPr lang="en-IN" sz="2400" dirty="0"/>
          </a:p>
        </p:txBody>
      </p:sp>
    </p:spTree>
    <p:extLst>
      <p:ext uri="{BB962C8B-B14F-4D97-AF65-F5344CB8AC3E}">
        <p14:creationId xmlns:p14="http://schemas.microsoft.com/office/powerpoint/2010/main" val="1706458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C96-3BF0-DB91-70D7-E0A3B14D3424}"/>
              </a:ext>
            </a:extLst>
          </p:cNvPr>
          <p:cNvSpPr>
            <a:spLocks noGrp="1"/>
          </p:cNvSpPr>
          <p:nvPr>
            <p:ph type="title"/>
          </p:nvPr>
        </p:nvSpPr>
        <p:spPr/>
        <p:txBody>
          <a:bodyPr>
            <a:normAutofit/>
          </a:bodyPr>
          <a:lstStyle/>
          <a:p>
            <a:r>
              <a:rPr lang="en-IN" sz="2400" b="0" i="0" u="none" strike="noStrike" baseline="0" dirty="0">
                <a:solidFill>
                  <a:srgbClr val="FF0000"/>
                </a:solidFill>
                <a:latin typeface="CIDFont+F2"/>
              </a:rPr>
              <a:t>VARIOUS STEPS TO PROTECT OUR PLANT AND ALSO MOTIVATE PEOPLE TO ADOPT PLANTS</a:t>
            </a:r>
            <a:endParaRPr lang="en-IN" sz="2400" dirty="0">
              <a:solidFill>
                <a:srgbClr val="FF0000"/>
              </a:solidFill>
            </a:endParaRPr>
          </a:p>
        </p:txBody>
      </p:sp>
      <p:sp>
        <p:nvSpPr>
          <p:cNvPr id="3" name="Content Placeholder 2">
            <a:extLst>
              <a:ext uri="{FF2B5EF4-FFF2-40B4-BE49-F238E27FC236}">
                <a16:creationId xmlns:a16="http://schemas.microsoft.com/office/drawing/2014/main" id="{A2EA296B-9F8C-6490-1E35-56FE6EEFCDBC}"/>
              </a:ext>
            </a:extLst>
          </p:cNvPr>
          <p:cNvSpPr>
            <a:spLocks noGrp="1"/>
          </p:cNvSpPr>
          <p:nvPr>
            <p:ph idx="1"/>
          </p:nvPr>
        </p:nvSpPr>
        <p:spPr/>
        <p:txBody>
          <a:bodyPr>
            <a:normAutofit/>
          </a:bodyPr>
          <a:lstStyle/>
          <a:p>
            <a:pPr algn="l"/>
            <a:r>
              <a:rPr lang="en-IN" sz="2400" b="0" i="0" u="none" strike="noStrike" baseline="0" dirty="0">
                <a:latin typeface="CIDFont+F1"/>
              </a:rPr>
              <a:t>Government and other organisation are doing a great job of planting trees .People are being encouraged to plant trees In there surrounding through various campaigns run by government and also by non-profitable NGOs . But they do not have infrastructure to keep looking after them forever due to which trees may fail In long run so we must take some Initiatives to Adopt a plant and also to look after them after planting them.</a:t>
            </a:r>
            <a:endParaRPr lang="en-IN" sz="2400" dirty="0"/>
          </a:p>
        </p:txBody>
      </p:sp>
    </p:spTree>
    <p:extLst>
      <p:ext uri="{BB962C8B-B14F-4D97-AF65-F5344CB8AC3E}">
        <p14:creationId xmlns:p14="http://schemas.microsoft.com/office/powerpoint/2010/main" val="125216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CD11F-58EC-07EC-E78A-B2A5917ECCC6}"/>
              </a:ext>
            </a:extLst>
          </p:cNvPr>
          <p:cNvSpPr>
            <a:spLocks noGrp="1"/>
          </p:cNvSpPr>
          <p:nvPr>
            <p:ph type="title"/>
          </p:nvPr>
        </p:nvSpPr>
        <p:spPr/>
        <p:txBody>
          <a:bodyPr/>
          <a:lstStyle/>
          <a:p>
            <a:r>
              <a:rPr lang="en-IN" sz="3200" b="0" i="0" u="none" strike="noStrike" baseline="0" dirty="0">
                <a:solidFill>
                  <a:srgbClr val="FF0000"/>
                </a:solidFill>
                <a:latin typeface="CIDFont+F2"/>
              </a:rPr>
              <a:t>VARIOUS STEPS TO PROTECT OUR PLANT AND ALSO MOTIVATE PEOPLE TO ADOPT PLANTS</a:t>
            </a:r>
            <a:endParaRPr lang="en-IN" dirty="0"/>
          </a:p>
        </p:txBody>
      </p:sp>
      <p:sp>
        <p:nvSpPr>
          <p:cNvPr id="3" name="Content Placeholder 2">
            <a:extLst>
              <a:ext uri="{FF2B5EF4-FFF2-40B4-BE49-F238E27FC236}">
                <a16:creationId xmlns:a16="http://schemas.microsoft.com/office/drawing/2014/main" id="{A323A2D0-1358-BA39-369F-DB2530FA4EA5}"/>
              </a:ext>
            </a:extLst>
          </p:cNvPr>
          <p:cNvSpPr>
            <a:spLocks noGrp="1"/>
          </p:cNvSpPr>
          <p:nvPr>
            <p:ph idx="1"/>
          </p:nvPr>
        </p:nvSpPr>
        <p:spPr/>
        <p:txBody>
          <a:bodyPr>
            <a:normAutofit/>
          </a:bodyPr>
          <a:lstStyle/>
          <a:p>
            <a:r>
              <a:rPr lang="en-IN" sz="2400" b="0" i="0" u="none" strike="noStrike" baseline="0" dirty="0">
                <a:latin typeface="CIDFont+F1"/>
              </a:rPr>
              <a:t>1) Planting commercial trees</a:t>
            </a:r>
          </a:p>
          <a:p>
            <a:r>
              <a:rPr lang="en-IN" sz="2400" b="0" i="0" u="none" strike="noStrike" baseline="0" dirty="0">
                <a:latin typeface="CIDFont+F1"/>
              </a:rPr>
              <a:t>2) Planting medical plants</a:t>
            </a:r>
            <a:endParaRPr lang="en-IN" sz="2400" dirty="0">
              <a:latin typeface="CIDFont+F1"/>
            </a:endParaRPr>
          </a:p>
          <a:p>
            <a:pPr algn="l"/>
            <a:r>
              <a:rPr lang="en-IN" sz="2400" b="0" i="0" u="none" strike="noStrike" baseline="0" dirty="0">
                <a:latin typeface="CIDFont+F1"/>
              </a:rPr>
              <a:t>3) Planting food and shelter providing plants</a:t>
            </a:r>
          </a:p>
          <a:p>
            <a:pPr algn="l"/>
            <a:r>
              <a:rPr lang="en-IN" sz="2400" dirty="0">
                <a:latin typeface="CIDFont+F1"/>
              </a:rPr>
              <a:t>4) </a:t>
            </a:r>
            <a:r>
              <a:rPr lang="en-IN" sz="2400" b="0" i="0" u="none" strike="noStrike" baseline="0" dirty="0">
                <a:latin typeface="CIDFont+F1"/>
              </a:rPr>
              <a:t>One of our most unique Initiative taken by our foundation is to make people aware about the Importance of plant and promote people to plant trees on the name of there child</a:t>
            </a:r>
            <a:endParaRPr lang="en-IN" sz="2400" dirty="0"/>
          </a:p>
        </p:txBody>
      </p:sp>
    </p:spTree>
    <p:extLst>
      <p:ext uri="{BB962C8B-B14F-4D97-AF65-F5344CB8AC3E}">
        <p14:creationId xmlns:p14="http://schemas.microsoft.com/office/powerpoint/2010/main" val="3313392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174D-6781-7726-47A4-2DA042085F9B}"/>
              </a:ext>
            </a:extLst>
          </p:cNvPr>
          <p:cNvSpPr>
            <a:spLocks noGrp="1"/>
          </p:cNvSpPr>
          <p:nvPr>
            <p:ph type="title"/>
          </p:nvPr>
        </p:nvSpPr>
        <p:spPr/>
        <p:txBody>
          <a:bodyPr/>
          <a:lstStyle/>
          <a:p>
            <a:r>
              <a:rPr lang="en-IN" sz="3200" b="0" i="0" u="none" strike="noStrike" baseline="0" dirty="0">
                <a:solidFill>
                  <a:srgbClr val="FF0000"/>
                </a:solidFill>
                <a:latin typeface="CIDFont+F2"/>
              </a:rPr>
              <a:t>VARIOUS STEPS TO PROTECT OUR PLANT AND ALSO MOTIVATE PEOPLE TO ADOPT PLANTS</a:t>
            </a:r>
            <a:endParaRPr lang="en-IN" dirty="0"/>
          </a:p>
        </p:txBody>
      </p:sp>
      <p:sp>
        <p:nvSpPr>
          <p:cNvPr id="3" name="Content Placeholder 2">
            <a:extLst>
              <a:ext uri="{FF2B5EF4-FFF2-40B4-BE49-F238E27FC236}">
                <a16:creationId xmlns:a16="http://schemas.microsoft.com/office/drawing/2014/main" id="{D6E569F7-C9BF-61A4-123C-22535AD86859}"/>
              </a:ext>
            </a:extLst>
          </p:cNvPr>
          <p:cNvSpPr>
            <a:spLocks noGrp="1"/>
          </p:cNvSpPr>
          <p:nvPr>
            <p:ph idx="1"/>
          </p:nvPr>
        </p:nvSpPr>
        <p:spPr/>
        <p:txBody>
          <a:bodyPr>
            <a:normAutofit lnSpcReduction="10000"/>
          </a:bodyPr>
          <a:lstStyle/>
          <a:p>
            <a:r>
              <a:rPr lang="en-IN" sz="2400" dirty="0">
                <a:latin typeface="CIDFont+F1"/>
              </a:rPr>
              <a:t>As this idea is used earlier in a village of Bihar named as </a:t>
            </a:r>
            <a:r>
              <a:rPr lang="en-IN" sz="2400" b="1" dirty="0" err="1">
                <a:latin typeface="CIDFont+F1"/>
              </a:rPr>
              <a:t>Dharhara</a:t>
            </a:r>
            <a:r>
              <a:rPr lang="en-IN" sz="2400" dirty="0">
                <a:latin typeface="CIDFont+F1"/>
              </a:rPr>
              <a:t> near Bhagalpur. In the village villagers celebrate the birth of there girl child by planting sapling and they take care of that plant as they are taking care of their children. And now the result is that the village is more greener that other villages.</a:t>
            </a:r>
          </a:p>
          <a:p>
            <a:r>
              <a:rPr lang="en-IN" sz="2400" dirty="0">
                <a:latin typeface="CIDFont+F1"/>
              </a:rPr>
              <a:t>This initiative was also supported by the Government of Bihar and in respect of that govt. of Bihar launched a welfare scheme “</a:t>
            </a:r>
            <a:r>
              <a:rPr lang="en-IN" sz="2400" b="1" dirty="0">
                <a:latin typeface="CIDFont+F1"/>
              </a:rPr>
              <a:t>PAHLI KILKARI YOJNA </a:t>
            </a:r>
            <a:r>
              <a:rPr lang="en-IN" sz="2400" dirty="0">
                <a:latin typeface="CIDFont+F1"/>
              </a:rPr>
              <a:t>”</a:t>
            </a:r>
          </a:p>
        </p:txBody>
      </p:sp>
    </p:spTree>
    <p:extLst>
      <p:ext uri="{BB962C8B-B14F-4D97-AF65-F5344CB8AC3E}">
        <p14:creationId xmlns:p14="http://schemas.microsoft.com/office/powerpoint/2010/main" val="3030594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85CB-3F2E-1B9E-BFC7-BDAB22D761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27BCCD-27BD-ED9A-E612-B4C0F77A8DCA}"/>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4536D8B-ED40-5558-D74C-19970F56A144}"/>
              </a:ext>
            </a:extLst>
          </p:cNvPr>
          <p:cNvPicPr>
            <a:picLocks noChangeAspect="1"/>
          </p:cNvPicPr>
          <p:nvPr/>
        </p:nvPicPr>
        <p:blipFill>
          <a:blip r:embed="rId2"/>
          <a:stretch>
            <a:fillRect/>
          </a:stretch>
        </p:blipFill>
        <p:spPr>
          <a:xfrm>
            <a:off x="0" y="0"/>
            <a:ext cx="5701004" cy="6120882"/>
          </a:xfrm>
          <a:prstGeom prst="rect">
            <a:avLst/>
          </a:prstGeom>
        </p:spPr>
      </p:pic>
      <p:pic>
        <p:nvPicPr>
          <p:cNvPr id="7" name="Picture 6">
            <a:extLst>
              <a:ext uri="{FF2B5EF4-FFF2-40B4-BE49-F238E27FC236}">
                <a16:creationId xmlns:a16="http://schemas.microsoft.com/office/drawing/2014/main" id="{07041BEE-114B-996B-F933-383D6C8A6560}"/>
              </a:ext>
            </a:extLst>
          </p:cNvPr>
          <p:cNvPicPr>
            <a:picLocks noChangeAspect="1"/>
          </p:cNvPicPr>
          <p:nvPr/>
        </p:nvPicPr>
        <p:blipFill>
          <a:blip r:embed="rId3"/>
          <a:stretch>
            <a:fillRect/>
          </a:stretch>
        </p:blipFill>
        <p:spPr>
          <a:xfrm>
            <a:off x="5701005" y="83976"/>
            <a:ext cx="6490996" cy="6036906"/>
          </a:xfrm>
          <a:prstGeom prst="rect">
            <a:avLst/>
          </a:prstGeom>
        </p:spPr>
      </p:pic>
    </p:spTree>
    <p:extLst>
      <p:ext uri="{BB962C8B-B14F-4D97-AF65-F5344CB8AC3E}">
        <p14:creationId xmlns:p14="http://schemas.microsoft.com/office/powerpoint/2010/main" val="1766247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389AD-9238-BD2D-E397-64987CC5118B}"/>
              </a:ext>
            </a:extLst>
          </p:cNvPr>
          <p:cNvPicPr>
            <a:picLocks noChangeAspect="1"/>
          </p:cNvPicPr>
          <p:nvPr/>
        </p:nvPicPr>
        <p:blipFill>
          <a:blip r:embed="rId2"/>
          <a:stretch>
            <a:fillRect/>
          </a:stretch>
        </p:blipFill>
        <p:spPr>
          <a:xfrm>
            <a:off x="0" y="0"/>
            <a:ext cx="12191999" cy="6123562"/>
          </a:xfrm>
          <a:prstGeom prst="rect">
            <a:avLst/>
          </a:prstGeom>
        </p:spPr>
      </p:pic>
    </p:spTree>
    <p:extLst>
      <p:ext uri="{BB962C8B-B14F-4D97-AF65-F5344CB8AC3E}">
        <p14:creationId xmlns:p14="http://schemas.microsoft.com/office/powerpoint/2010/main" val="3775968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CC02-069B-8A15-C857-76E137DA093E}"/>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E4889023-E563-626C-CFDC-B7B1BE59E216}"/>
              </a:ext>
            </a:extLst>
          </p:cNvPr>
          <p:cNvSpPr>
            <a:spLocks noGrp="1"/>
          </p:cNvSpPr>
          <p:nvPr>
            <p:ph idx="1"/>
          </p:nvPr>
        </p:nvSpPr>
        <p:spPr/>
        <p:txBody>
          <a:bodyPr>
            <a:normAutofit/>
          </a:bodyPr>
          <a:lstStyle/>
          <a:p>
            <a:pPr algn="l"/>
            <a:r>
              <a:rPr lang="en-IN" sz="1800" b="0" i="0" u="none" strike="noStrike" baseline="0" dirty="0">
                <a:latin typeface="CIDFont+F1"/>
              </a:rPr>
              <a:t>It is time people must recognize the importance of tree plantation and contribute towards the same. The government must take this issue seriously and work towards involving more and more people to further the cause and even People must be sensitized about it so that they participate in large numbers. A big change in this direction is only possible if each one of us takes it as a responsibility to plant trees. Even if we do not have time to join an NGO and go with them on the drives regularly, we can make our contribution towards the cause by simply planting trees in our surrounding areas.</a:t>
            </a:r>
            <a:endParaRPr lang="en-IN" sz="1800" b="0" i="0" u="none" strike="noStrike" baseline="0" dirty="0">
              <a:solidFill>
                <a:srgbClr val="0000FF"/>
              </a:solidFill>
              <a:latin typeface="CIDFont+F1"/>
            </a:endParaRPr>
          </a:p>
        </p:txBody>
      </p:sp>
    </p:spTree>
    <p:extLst>
      <p:ext uri="{BB962C8B-B14F-4D97-AF65-F5344CB8AC3E}">
        <p14:creationId xmlns:p14="http://schemas.microsoft.com/office/powerpoint/2010/main" val="424327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D24B4-D051-F3AA-8FAA-49F396C3289A}"/>
              </a:ext>
            </a:extLst>
          </p:cNvPr>
          <p:cNvSpPr>
            <a:spLocks noGrp="1"/>
          </p:cNvSpPr>
          <p:nvPr>
            <p:ph type="title"/>
          </p:nvPr>
        </p:nvSpPr>
        <p:spPr/>
        <p:txBody>
          <a:bodyPr/>
          <a:lstStyle/>
          <a:p>
            <a:r>
              <a:rPr lang="en-IN" dirty="0"/>
              <a:t>REFERENCES </a:t>
            </a:r>
          </a:p>
        </p:txBody>
      </p:sp>
      <p:sp>
        <p:nvSpPr>
          <p:cNvPr id="3" name="Content Placeholder 2">
            <a:extLst>
              <a:ext uri="{FF2B5EF4-FFF2-40B4-BE49-F238E27FC236}">
                <a16:creationId xmlns:a16="http://schemas.microsoft.com/office/drawing/2014/main" id="{8C189119-401E-9F0B-7D72-57D26ED9FB19}"/>
              </a:ext>
            </a:extLst>
          </p:cNvPr>
          <p:cNvSpPr>
            <a:spLocks noGrp="1"/>
          </p:cNvSpPr>
          <p:nvPr>
            <p:ph idx="1"/>
          </p:nvPr>
        </p:nvSpPr>
        <p:spPr/>
        <p:txBody>
          <a:bodyPr/>
          <a:lstStyle/>
          <a:p>
            <a:pPr algn="l"/>
            <a:r>
              <a:rPr lang="en-IN" sz="1800" b="0" i="0" u="none" strike="noStrike" baseline="0" dirty="0">
                <a:solidFill>
                  <a:srgbClr val="0000FF"/>
                </a:solidFill>
                <a:latin typeface="CIDFont+F1"/>
              </a:rPr>
              <a:t>Understanding Bihar Floods 2021 – Simplifying Official Information – </a:t>
            </a:r>
            <a:r>
              <a:rPr lang="en-IN" sz="1800" b="0" i="0" u="none" strike="noStrike" baseline="0" dirty="0" err="1">
                <a:solidFill>
                  <a:srgbClr val="0000FF"/>
                </a:solidFill>
                <a:latin typeface="CIDFont+F1"/>
              </a:rPr>
              <a:t>Megh</a:t>
            </a:r>
            <a:r>
              <a:rPr lang="en-IN" sz="1800" b="0" i="0" u="none" strike="noStrike" baseline="0" dirty="0">
                <a:solidFill>
                  <a:srgbClr val="0000FF"/>
                </a:solidFill>
                <a:latin typeface="CIDFont+F1"/>
              </a:rPr>
              <a:t> </a:t>
            </a:r>
            <a:r>
              <a:rPr lang="en-IN" sz="1800" b="0" i="0" u="none" strike="noStrike" baseline="0" dirty="0" err="1">
                <a:solidFill>
                  <a:srgbClr val="0000FF"/>
                </a:solidFill>
                <a:latin typeface="CIDFont+F1"/>
              </a:rPr>
              <a:t>Pyne</a:t>
            </a:r>
            <a:r>
              <a:rPr lang="en-IN" sz="1800" b="0" i="0" u="none" strike="noStrike" baseline="0" dirty="0">
                <a:solidFill>
                  <a:srgbClr val="0000FF"/>
                </a:solidFill>
                <a:latin typeface="CIDFont+F1"/>
              </a:rPr>
              <a:t> Abhiyan(wordpress.com)</a:t>
            </a:r>
          </a:p>
          <a:p>
            <a:pPr algn="l"/>
            <a:r>
              <a:rPr lang="en-IN" sz="1800" b="0" i="0" u="none" strike="noStrike" baseline="0" dirty="0">
                <a:solidFill>
                  <a:srgbClr val="0000FF"/>
                </a:solidFill>
                <a:latin typeface="CIDFont+F1"/>
              </a:rPr>
              <a:t>BIHAR STATE DISASTER MANAGEMENT AUTHORITY (bsdma.org)</a:t>
            </a:r>
            <a:endParaRPr lang="en-IN" dirty="0"/>
          </a:p>
        </p:txBody>
      </p:sp>
    </p:spTree>
    <p:extLst>
      <p:ext uri="{BB962C8B-B14F-4D97-AF65-F5344CB8AC3E}">
        <p14:creationId xmlns:p14="http://schemas.microsoft.com/office/powerpoint/2010/main" val="2717921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FE05D-9CB0-95CF-6713-8D5D5D29E35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96560" y="1213629"/>
            <a:ext cx="5864885" cy="3470337"/>
          </a:xfrm>
          <a:prstGeom prst="rect">
            <a:avLst/>
          </a:prstGeom>
        </p:spPr>
      </p:pic>
    </p:spTree>
    <p:extLst>
      <p:ext uri="{BB962C8B-B14F-4D97-AF65-F5344CB8AC3E}">
        <p14:creationId xmlns:p14="http://schemas.microsoft.com/office/powerpoint/2010/main" val="1655438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74BB49-A274-3DD9-52CC-30E1809665E8}"/>
              </a:ext>
            </a:extLst>
          </p:cNvPr>
          <p:cNvSpPr txBox="1"/>
          <p:nvPr/>
        </p:nvSpPr>
        <p:spPr>
          <a:xfrm>
            <a:off x="727788" y="1761685"/>
            <a:ext cx="11152373" cy="2862322"/>
          </a:xfrm>
          <a:prstGeom prst="rect">
            <a:avLst/>
          </a:prstGeom>
          <a:noFill/>
        </p:spPr>
        <p:txBody>
          <a:bodyPr wrap="square">
            <a:spAutoFit/>
          </a:bodyPr>
          <a:lstStyle/>
          <a:p>
            <a:pPr algn="l"/>
            <a:r>
              <a:rPr lang="en-IN" sz="2800" b="0" i="0" u="none" strike="noStrike" baseline="0" dirty="0">
                <a:solidFill>
                  <a:srgbClr val="FF0000"/>
                </a:solidFill>
                <a:latin typeface="CIDFont+F2"/>
              </a:rPr>
              <a:t>What Is Community Development, Its </a:t>
            </a:r>
            <a:r>
              <a:rPr lang="it-IT" sz="2800" b="0" i="0" u="none" strike="noStrike" baseline="0" dirty="0">
                <a:solidFill>
                  <a:srgbClr val="FF0000"/>
                </a:solidFill>
                <a:latin typeface="CIDFont+F2"/>
              </a:rPr>
              <a:t>Importance In present scenario? </a:t>
            </a:r>
            <a:endParaRPr lang="en-IN" sz="2800" b="0" i="0" u="none" strike="noStrike" baseline="0" dirty="0">
              <a:solidFill>
                <a:srgbClr val="FF0000"/>
              </a:solidFill>
              <a:latin typeface="CIDFont+F2"/>
            </a:endParaRPr>
          </a:p>
          <a:p>
            <a:pPr algn="l"/>
            <a:endParaRPr lang="en-IN" sz="2800" dirty="0">
              <a:solidFill>
                <a:srgbClr val="538235"/>
              </a:solidFill>
              <a:latin typeface="CIDFont+F2"/>
            </a:endParaRPr>
          </a:p>
          <a:p>
            <a:pPr algn="l"/>
            <a:endParaRPr lang="en-IN" sz="2800" b="0" i="0" u="none" strike="noStrike" baseline="0" dirty="0">
              <a:solidFill>
                <a:srgbClr val="538235"/>
              </a:solidFill>
              <a:latin typeface="CIDFont+F2"/>
            </a:endParaRPr>
          </a:p>
          <a:p>
            <a:pPr algn="l"/>
            <a:r>
              <a:rPr lang="en-IN" sz="2400" b="0" i="0" u="none" strike="noStrike" baseline="0" dirty="0">
                <a:solidFill>
                  <a:srgbClr val="0D0D0D"/>
                </a:solidFill>
                <a:latin typeface="CIDFont+F1"/>
              </a:rPr>
              <a:t>Community development projects are a means of strengthening a local region in one of many different ways. There are several types of community development projects, including those aimed at helping specific segments of the community, improving safety conditions, and enhancing social and cultural pursuits throughout the region.</a:t>
            </a:r>
            <a:endParaRPr lang="en-IN" sz="2400" dirty="0"/>
          </a:p>
        </p:txBody>
      </p:sp>
    </p:spTree>
    <p:extLst>
      <p:ext uri="{BB962C8B-B14F-4D97-AF65-F5344CB8AC3E}">
        <p14:creationId xmlns:p14="http://schemas.microsoft.com/office/powerpoint/2010/main" val="3476890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572E7F-FD01-9713-48FA-5C5BCECC42CE}"/>
              </a:ext>
            </a:extLst>
          </p:cNvPr>
          <p:cNvSpPr txBox="1"/>
          <p:nvPr/>
        </p:nvSpPr>
        <p:spPr>
          <a:xfrm>
            <a:off x="4191000" y="473059"/>
            <a:ext cx="6104020" cy="584775"/>
          </a:xfrm>
          <a:prstGeom prst="rect">
            <a:avLst/>
          </a:prstGeom>
          <a:noFill/>
        </p:spPr>
        <p:txBody>
          <a:bodyPr wrap="square">
            <a:spAutoFit/>
          </a:bodyPr>
          <a:lstStyle/>
          <a:p>
            <a:r>
              <a:rPr lang="en-IN" sz="3200" b="0" i="0" u="none" strike="noStrike" baseline="0" dirty="0">
                <a:solidFill>
                  <a:srgbClr val="FF0000"/>
                </a:solidFill>
                <a:latin typeface="CIDFont+F2"/>
              </a:rPr>
              <a:t>BRAJINA FOUNDATION</a:t>
            </a:r>
            <a:endParaRPr lang="en-IN" sz="3200" dirty="0">
              <a:solidFill>
                <a:srgbClr val="FF0000"/>
              </a:solidFill>
            </a:endParaRPr>
          </a:p>
        </p:txBody>
      </p:sp>
      <p:sp>
        <p:nvSpPr>
          <p:cNvPr id="5" name="TextBox 4">
            <a:extLst>
              <a:ext uri="{FF2B5EF4-FFF2-40B4-BE49-F238E27FC236}">
                <a16:creationId xmlns:a16="http://schemas.microsoft.com/office/drawing/2014/main" id="{B187B5C9-C851-F479-D88C-BB2CD0BDF052}"/>
              </a:ext>
            </a:extLst>
          </p:cNvPr>
          <p:cNvSpPr txBox="1"/>
          <p:nvPr/>
        </p:nvSpPr>
        <p:spPr>
          <a:xfrm>
            <a:off x="1511969" y="1265002"/>
            <a:ext cx="6104020" cy="369332"/>
          </a:xfrm>
          <a:prstGeom prst="rect">
            <a:avLst/>
          </a:prstGeom>
          <a:noFill/>
        </p:spPr>
        <p:txBody>
          <a:bodyPr wrap="square">
            <a:spAutoFit/>
          </a:bodyPr>
          <a:lstStyle/>
          <a:p>
            <a:pPr algn="l"/>
            <a:r>
              <a:rPr lang="en-IN" b="1" i="0" u="none" strike="noStrike" baseline="0" dirty="0">
                <a:latin typeface="CIDFont+F2"/>
              </a:rPr>
              <a:t>Motto</a:t>
            </a:r>
            <a:r>
              <a:rPr lang="en-IN" b="0" i="0" u="none" strike="noStrike" baseline="0" dirty="0">
                <a:latin typeface="CIDFont+F1"/>
              </a:rPr>
              <a:t>: Be Good n Do Good!!! Nothing is Impossible!!!</a:t>
            </a:r>
            <a:endParaRPr lang="en-IN" dirty="0"/>
          </a:p>
        </p:txBody>
      </p:sp>
      <p:sp>
        <p:nvSpPr>
          <p:cNvPr id="7" name="TextBox 6">
            <a:extLst>
              <a:ext uri="{FF2B5EF4-FFF2-40B4-BE49-F238E27FC236}">
                <a16:creationId xmlns:a16="http://schemas.microsoft.com/office/drawing/2014/main" id="{38506B93-850E-461E-AC17-E9038D81A283}"/>
              </a:ext>
            </a:extLst>
          </p:cNvPr>
          <p:cNvSpPr txBox="1"/>
          <p:nvPr/>
        </p:nvSpPr>
        <p:spPr>
          <a:xfrm>
            <a:off x="1536031" y="1841502"/>
            <a:ext cx="9533021" cy="707886"/>
          </a:xfrm>
          <a:prstGeom prst="rect">
            <a:avLst/>
          </a:prstGeom>
          <a:noFill/>
        </p:spPr>
        <p:txBody>
          <a:bodyPr wrap="square">
            <a:spAutoFit/>
          </a:bodyPr>
          <a:lstStyle/>
          <a:p>
            <a:pPr algn="l"/>
            <a:r>
              <a:rPr lang="en-IN" sz="2000" b="1" i="0" u="none" strike="noStrike" baseline="0" dirty="0">
                <a:latin typeface="CIDFont+F2"/>
              </a:rPr>
              <a:t>Vision</a:t>
            </a:r>
            <a:r>
              <a:rPr lang="en-IN" sz="2000" b="0" i="0" u="none" strike="noStrike" baseline="0" dirty="0">
                <a:latin typeface="CIDFont+F1"/>
              </a:rPr>
              <a:t>: Sustainable Rural Livelihoods (Rural development, Poverty Reduction and</a:t>
            </a:r>
          </a:p>
          <a:p>
            <a:pPr algn="l"/>
            <a:r>
              <a:rPr lang="en-IN" sz="2000" b="0" i="0" u="none" strike="noStrike" baseline="0" dirty="0">
                <a:latin typeface="CIDFont+F1"/>
              </a:rPr>
              <a:t>Environmental Management)</a:t>
            </a:r>
            <a:endParaRPr lang="en-IN" sz="2000" dirty="0"/>
          </a:p>
        </p:txBody>
      </p:sp>
      <p:sp>
        <p:nvSpPr>
          <p:cNvPr id="9" name="TextBox 8">
            <a:extLst>
              <a:ext uri="{FF2B5EF4-FFF2-40B4-BE49-F238E27FC236}">
                <a16:creationId xmlns:a16="http://schemas.microsoft.com/office/drawing/2014/main" id="{6BFD2D02-C5D1-BBE8-BAA8-800A31C28849}"/>
              </a:ext>
            </a:extLst>
          </p:cNvPr>
          <p:cNvSpPr txBox="1"/>
          <p:nvPr/>
        </p:nvSpPr>
        <p:spPr>
          <a:xfrm>
            <a:off x="1552072" y="2756556"/>
            <a:ext cx="9533021" cy="1015663"/>
          </a:xfrm>
          <a:prstGeom prst="rect">
            <a:avLst/>
          </a:prstGeom>
          <a:noFill/>
        </p:spPr>
        <p:txBody>
          <a:bodyPr wrap="square">
            <a:spAutoFit/>
          </a:bodyPr>
          <a:lstStyle/>
          <a:p>
            <a:pPr algn="l"/>
            <a:r>
              <a:rPr lang="en-IN" sz="2000" b="1" i="0" u="none" strike="noStrike" baseline="0" dirty="0">
                <a:latin typeface="CIDFont+F2"/>
              </a:rPr>
              <a:t>Goal/Mission</a:t>
            </a:r>
            <a:r>
              <a:rPr lang="en-IN" sz="2000" b="0" i="0" u="none" strike="noStrike" baseline="0" dirty="0">
                <a:latin typeface="CIDFont+F1"/>
              </a:rPr>
              <a:t>: Empowering Rural Youth and Women towards a Sustainable Future by Creating Opportunities for Economic Empowerment and generating Employment by training and education with the help and application of modern technologies.</a:t>
            </a:r>
            <a:endParaRPr lang="en-IN" sz="2000" dirty="0"/>
          </a:p>
        </p:txBody>
      </p:sp>
      <p:sp>
        <p:nvSpPr>
          <p:cNvPr id="11" name="TextBox 10">
            <a:extLst>
              <a:ext uri="{FF2B5EF4-FFF2-40B4-BE49-F238E27FC236}">
                <a16:creationId xmlns:a16="http://schemas.microsoft.com/office/drawing/2014/main" id="{2EFFEB6E-7E8E-D571-DE1C-B2B70222F4C5}"/>
              </a:ext>
            </a:extLst>
          </p:cNvPr>
          <p:cNvSpPr txBox="1"/>
          <p:nvPr/>
        </p:nvSpPr>
        <p:spPr>
          <a:xfrm>
            <a:off x="1552071" y="3980332"/>
            <a:ext cx="8907381" cy="707886"/>
          </a:xfrm>
          <a:prstGeom prst="rect">
            <a:avLst/>
          </a:prstGeom>
          <a:noFill/>
        </p:spPr>
        <p:txBody>
          <a:bodyPr wrap="square">
            <a:spAutoFit/>
          </a:bodyPr>
          <a:lstStyle/>
          <a:p>
            <a:pPr algn="l"/>
            <a:r>
              <a:rPr lang="en-IN" sz="2000" b="1" i="0" u="none" strike="noStrike" baseline="0" dirty="0">
                <a:latin typeface="CIDFont+F2"/>
              </a:rPr>
              <a:t>Core Values</a:t>
            </a:r>
            <a:r>
              <a:rPr lang="en-IN" sz="2000" b="0" i="0" u="none" strike="noStrike" baseline="0" dirty="0">
                <a:latin typeface="CIDFont+F1"/>
              </a:rPr>
              <a:t>: Excellence, Integrity, Innovation, Collaboration, Inclusiveness and equal opportunities, sustainability, Respect, Accountability,</a:t>
            </a:r>
            <a:endParaRPr lang="en-IN" sz="2000" dirty="0"/>
          </a:p>
        </p:txBody>
      </p:sp>
    </p:spTree>
    <p:extLst>
      <p:ext uri="{BB962C8B-B14F-4D97-AF65-F5344CB8AC3E}">
        <p14:creationId xmlns:p14="http://schemas.microsoft.com/office/powerpoint/2010/main" val="473749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C3738E-485C-68FE-F0E2-3EE1DED86474}"/>
              </a:ext>
            </a:extLst>
          </p:cNvPr>
          <p:cNvSpPr txBox="1"/>
          <p:nvPr/>
        </p:nvSpPr>
        <p:spPr>
          <a:xfrm>
            <a:off x="2522621" y="382687"/>
            <a:ext cx="8466221" cy="461665"/>
          </a:xfrm>
          <a:prstGeom prst="rect">
            <a:avLst/>
          </a:prstGeom>
          <a:noFill/>
        </p:spPr>
        <p:txBody>
          <a:bodyPr wrap="square">
            <a:spAutoFit/>
          </a:bodyPr>
          <a:lstStyle/>
          <a:p>
            <a:pPr algn="l"/>
            <a:r>
              <a:rPr lang="en-IN" sz="2400" b="0" i="0" u="none" strike="noStrike" baseline="0" dirty="0">
                <a:solidFill>
                  <a:srgbClr val="FF0000"/>
                </a:solidFill>
                <a:latin typeface="CIDFont+F2"/>
              </a:rPr>
              <a:t>Name and brief of the NGO program you worked with.</a:t>
            </a:r>
            <a:endParaRPr lang="en-IN" sz="2400" dirty="0">
              <a:solidFill>
                <a:srgbClr val="FF0000"/>
              </a:solidFill>
            </a:endParaRPr>
          </a:p>
        </p:txBody>
      </p:sp>
      <p:sp>
        <p:nvSpPr>
          <p:cNvPr id="5" name="TextBox 4">
            <a:extLst>
              <a:ext uri="{FF2B5EF4-FFF2-40B4-BE49-F238E27FC236}">
                <a16:creationId xmlns:a16="http://schemas.microsoft.com/office/drawing/2014/main" id="{66AA5C60-0252-DC41-5937-92C6B917C223}"/>
              </a:ext>
            </a:extLst>
          </p:cNvPr>
          <p:cNvSpPr txBox="1"/>
          <p:nvPr/>
        </p:nvSpPr>
        <p:spPr>
          <a:xfrm>
            <a:off x="4463716" y="1018491"/>
            <a:ext cx="6104020" cy="461665"/>
          </a:xfrm>
          <a:prstGeom prst="rect">
            <a:avLst/>
          </a:prstGeom>
          <a:noFill/>
        </p:spPr>
        <p:txBody>
          <a:bodyPr wrap="square">
            <a:spAutoFit/>
          </a:bodyPr>
          <a:lstStyle/>
          <a:p>
            <a:r>
              <a:rPr lang="en-IN" sz="2400" b="0" i="0" u="none" strike="noStrike" baseline="0" dirty="0">
                <a:solidFill>
                  <a:schemeClr val="accent6">
                    <a:lumMod val="50000"/>
                  </a:schemeClr>
                </a:solidFill>
                <a:latin typeface="CIDFont+F2"/>
              </a:rPr>
              <a:t>YOUTH FOR CHANGE</a:t>
            </a:r>
            <a:endParaRPr lang="en-IN" sz="2400" dirty="0">
              <a:solidFill>
                <a:schemeClr val="accent6">
                  <a:lumMod val="50000"/>
                </a:schemeClr>
              </a:solidFill>
            </a:endParaRPr>
          </a:p>
        </p:txBody>
      </p:sp>
      <p:sp>
        <p:nvSpPr>
          <p:cNvPr id="7" name="TextBox 6">
            <a:extLst>
              <a:ext uri="{FF2B5EF4-FFF2-40B4-BE49-F238E27FC236}">
                <a16:creationId xmlns:a16="http://schemas.microsoft.com/office/drawing/2014/main" id="{076BF5F9-6353-7CB5-1EFF-6F1DE2E1F6C3}"/>
              </a:ext>
            </a:extLst>
          </p:cNvPr>
          <p:cNvSpPr txBox="1"/>
          <p:nvPr/>
        </p:nvSpPr>
        <p:spPr>
          <a:xfrm>
            <a:off x="1572126" y="1989221"/>
            <a:ext cx="9240253" cy="1015663"/>
          </a:xfrm>
          <a:prstGeom prst="rect">
            <a:avLst/>
          </a:prstGeom>
          <a:noFill/>
        </p:spPr>
        <p:txBody>
          <a:bodyPr wrap="square">
            <a:spAutoFit/>
          </a:bodyPr>
          <a:lstStyle/>
          <a:p>
            <a:pPr algn="l"/>
            <a:r>
              <a:rPr lang="en-IN" sz="2000" b="0" i="0" u="none" strike="noStrike" baseline="0" dirty="0">
                <a:solidFill>
                  <a:srgbClr val="0D0D0D"/>
                </a:solidFill>
                <a:latin typeface="CIDFont+F1"/>
              </a:rPr>
              <a:t>youth for change program Is working for the well being of our planet and empowering</a:t>
            </a:r>
          </a:p>
          <a:p>
            <a:pPr algn="l"/>
            <a:r>
              <a:rPr lang="en-IN" sz="2000" b="0" i="0" u="none" strike="noStrike" baseline="0" dirty="0">
                <a:solidFill>
                  <a:srgbClr val="0D0D0D"/>
                </a:solidFill>
                <a:latin typeface="CIDFont+F1"/>
              </a:rPr>
              <a:t>today's youth . In this program we are mentoring youth so that they can work efficiently for brighter future .</a:t>
            </a:r>
            <a:endParaRPr lang="en-IN" sz="2000" dirty="0"/>
          </a:p>
        </p:txBody>
      </p:sp>
      <p:pic>
        <p:nvPicPr>
          <p:cNvPr id="9" name="Picture 8">
            <a:extLst>
              <a:ext uri="{FF2B5EF4-FFF2-40B4-BE49-F238E27FC236}">
                <a16:creationId xmlns:a16="http://schemas.microsoft.com/office/drawing/2014/main" id="{14D034A3-3516-3B30-6E98-8089DCB5B9C4}"/>
              </a:ext>
            </a:extLst>
          </p:cNvPr>
          <p:cNvPicPr>
            <a:picLocks noChangeAspect="1"/>
          </p:cNvPicPr>
          <p:nvPr/>
        </p:nvPicPr>
        <p:blipFill>
          <a:blip r:embed="rId2"/>
          <a:stretch>
            <a:fillRect/>
          </a:stretch>
        </p:blipFill>
        <p:spPr>
          <a:xfrm>
            <a:off x="1828800" y="3056021"/>
            <a:ext cx="8085221" cy="3104147"/>
          </a:xfrm>
          <a:prstGeom prst="rect">
            <a:avLst/>
          </a:prstGeom>
        </p:spPr>
      </p:pic>
    </p:spTree>
    <p:extLst>
      <p:ext uri="{BB962C8B-B14F-4D97-AF65-F5344CB8AC3E}">
        <p14:creationId xmlns:p14="http://schemas.microsoft.com/office/powerpoint/2010/main" val="152692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2CB07-EA0B-EE75-B37A-50EF1CB5B8E3}"/>
              </a:ext>
            </a:extLst>
          </p:cNvPr>
          <p:cNvSpPr>
            <a:spLocks noGrp="1"/>
          </p:cNvSpPr>
          <p:nvPr>
            <p:ph type="title"/>
          </p:nvPr>
        </p:nvSpPr>
        <p:spPr/>
        <p:txBody>
          <a:bodyPr/>
          <a:lstStyle/>
          <a:p>
            <a:r>
              <a:rPr lang="en-IN" dirty="0">
                <a:solidFill>
                  <a:srgbClr val="FF0000"/>
                </a:solidFill>
              </a:rPr>
              <a:t>INTRODUCTION</a:t>
            </a:r>
          </a:p>
        </p:txBody>
      </p:sp>
      <p:sp>
        <p:nvSpPr>
          <p:cNvPr id="3" name="Content Placeholder 2">
            <a:extLst>
              <a:ext uri="{FF2B5EF4-FFF2-40B4-BE49-F238E27FC236}">
                <a16:creationId xmlns:a16="http://schemas.microsoft.com/office/drawing/2014/main" id="{66D9C14C-D309-3866-EEC7-8E74D3C5B477}"/>
              </a:ext>
            </a:extLst>
          </p:cNvPr>
          <p:cNvSpPr>
            <a:spLocks noGrp="1"/>
          </p:cNvSpPr>
          <p:nvPr>
            <p:ph idx="1"/>
          </p:nvPr>
        </p:nvSpPr>
        <p:spPr/>
        <p:txBody>
          <a:bodyPr/>
          <a:lstStyle/>
          <a:p>
            <a:r>
              <a:rPr lang="en-IN" sz="2800" b="0" i="0" u="none" strike="noStrike" baseline="0" dirty="0">
                <a:latin typeface="CIDFont+F1"/>
              </a:rPr>
              <a:t>“ Adopting a plant means we are taking whole responsibilities of the plants from their birth till death “ with this we can ensure that the plants planted by them become their responsibility and also priority to look after them</a:t>
            </a:r>
            <a:endParaRPr lang="en-IN" sz="2800" dirty="0"/>
          </a:p>
          <a:p>
            <a:endParaRPr lang="en-IN" dirty="0"/>
          </a:p>
        </p:txBody>
      </p:sp>
    </p:spTree>
    <p:extLst>
      <p:ext uri="{BB962C8B-B14F-4D97-AF65-F5344CB8AC3E}">
        <p14:creationId xmlns:p14="http://schemas.microsoft.com/office/powerpoint/2010/main" val="463942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27ACC-186F-1521-D0ED-DE203BF8AE77}"/>
              </a:ext>
            </a:extLst>
          </p:cNvPr>
          <p:cNvSpPr>
            <a:spLocks noGrp="1"/>
          </p:cNvSpPr>
          <p:nvPr>
            <p:ph type="title"/>
          </p:nvPr>
        </p:nvSpPr>
        <p:spPr>
          <a:xfrm>
            <a:off x="1451579" y="804520"/>
            <a:ext cx="9603275" cy="587136"/>
          </a:xfrm>
        </p:spPr>
        <p:txBody>
          <a:bodyPr/>
          <a:lstStyle/>
          <a:p>
            <a:r>
              <a:rPr lang="en-IN" dirty="0">
                <a:solidFill>
                  <a:srgbClr val="FF0000"/>
                </a:solidFill>
              </a:rPr>
              <a:t>Area selected for this project</a:t>
            </a:r>
          </a:p>
        </p:txBody>
      </p:sp>
      <p:sp>
        <p:nvSpPr>
          <p:cNvPr id="3" name="Content Placeholder 2">
            <a:extLst>
              <a:ext uri="{FF2B5EF4-FFF2-40B4-BE49-F238E27FC236}">
                <a16:creationId xmlns:a16="http://schemas.microsoft.com/office/drawing/2014/main" id="{D68CFAA1-1B58-054A-5F3E-64A0B663A5ED}"/>
              </a:ext>
            </a:extLst>
          </p:cNvPr>
          <p:cNvSpPr>
            <a:spLocks noGrp="1"/>
          </p:cNvSpPr>
          <p:nvPr>
            <p:ph idx="1"/>
          </p:nvPr>
        </p:nvSpPr>
        <p:spPr>
          <a:xfrm>
            <a:off x="1451579" y="2015733"/>
            <a:ext cx="9603275" cy="1673952"/>
          </a:xfrm>
        </p:spPr>
        <p:txBody>
          <a:bodyPr>
            <a:noAutofit/>
          </a:bodyPr>
          <a:lstStyle/>
          <a:p>
            <a:pPr marL="0" indent="0" algn="l">
              <a:buNone/>
            </a:pPr>
            <a:r>
              <a:rPr lang="en-IN" sz="2400" b="0" i="0" u="none" strike="noStrike" baseline="0" dirty="0">
                <a:latin typeface="CIDFont+F1"/>
              </a:rPr>
              <a:t>West </a:t>
            </a:r>
            <a:r>
              <a:rPr lang="en-IN" sz="2400" b="0" i="0" u="none" strike="noStrike" baseline="0" dirty="0" err="1">
                <a:latin typeface="CIDFont+F1"/>
              </a:rPr>
              <a:t>champaran</a:t>
            </a:r>
            <a:r>
              <a:rPr lang="en-IN" sz="2400" b="0" i="0" u="none" strike="noStrike" baseline="0" dirty="0">
                <a:latin typeface="CIDFont+F1"/>
              </a:rPr>
              <a:t>(27.1547) is also known for its open border with NEPAL. There are many factories working in this district mainly the </a:t>
            </a:r>
            <a:r>
              <a:rPr lang="sv-SE" sz="2400" b="0" i="0" u="none" strike="noStrike" baseline="0" dirty="0">
                <a:latin typeface="CIDFont+F1"/>
              </a:rPr>
              <a:t>sugar factories in (Ramnagar , Narkatiaganj, </a:t>
            </a:r>
            <a:r>
              <a:rPr lang="en-IN" sz="2400" b="0" i="0" u="none" strike="noStrike" baseline="0" dirty="0" err="1">
                <a:latin typeface="CIDFont+F1"/>
              </a:rPr>
              <a:t>Bagaha</a:t>
            </a:r>
            <a:r>
              <a:rPr lang="en-IN" sz="2400" b="0" i="0" u="none" strike="noStrike" baseline="0" dirty="0">
                <a:latin typeface="CIDFont+F1"/>
              </a:rPr>
              <a:t> and </a:t>
            </a:r>
            <a:r>
              <a:rPr lang="en-IN" sz="2400" b="0" i="0" u="none" strike="noStrike" baseline="0" dirty="0" err="1">
                <a:latin typeface="CIDFont+F1"/>
              </a:rPr>
              <a:t>Lauriya</a:t>
            </a:r>
            <a:r>
              <a:rPr lang="en-IN" sz="2400" b="0" i="0" u="none" strike="noStrike" baseline="0" dirty="0">
                <a:latin typeface="CIDFont+F1"/>
              </a:rPr>
              <a:t>)</a:t>
            </a:r>
            <a:endParaRPr lang="en-IN" sz="2400" dirty="0"/>
          </a:p>
        </p:txBody>
      </p:sp>
      <p:sp>
        <p:nvSpPr>
          <p:cNvPr id="5" name="TextBox 4">
            <a:extLst>
              <a:ext uri="{FF2B5EF4-FFF2-40B4-BE49-F238E27FC236}">
                <a16:creationId xmlns:a16="http://schemas.microsoft.com/office/drawing/2014/main" id="{13C5A646-6F79-822C-5247-B88ECF790000}"/>
              </a:ext>
            </a:extLst>
          </p:cNvPr>
          <p:cNvSpPr txBox="1"/>
          <p:nvPr/>
        </p:nvSpPr>
        <p:spPr>
          <a:xfrm>
            <a:off x="1451579" y="4005680"/>
            <a:ext cx="9288842" cy="1200329"/>
          </a:xfrm>
          <a:prstGeom prst="rect">
            <a:avLst/>
          </a:prstGeom>
          <a:noFill/>
        </p:spPr>
        <p:txBody>
          <a:bodyPr wrap="square">
            <a:spAutoFit/>
          </a:bodyPr>
          <a:lstStyle/>
          <a:p>
            <a:pPr algn="l"/>
            <a:r>
              <a:rPr lang="en-IN" sz="2400" b="0" i="0" u="none" strike="noStrike" baseline="0" dirty="0">
                <a:latin typeface="CIDFont+F1"/>
              </a:rPr>
              <a:t>We also planted plants near the bank of rivers which enters INDIA from NEPAL because these rivers lead the way to heavy soil erosion and flood in northern BIHAR.</a:t>
            </a:r>
            <a:endParaRPr lang="en-IN" sz="2400" dirty="0"/>
          </a:p>
        </p:txBody>
      </p:sp>
    </p:spTree>
    <p:extLst>
      <p:ext uri="{BB962C8B-B14F-4D97-AF65-F5344CB8AC3E}">
        <p14:creationId xmlns:p14="http://schemas.microsoft.com/office/powerpoint/2010/main" val="163357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88B45-E3F0-0442-E342-32C22C4DA8A5}"/>
              </a:ext>
            </a:extLst>
          </p:cNvPr>
          <p:cNvSpPr>
            <a:spLocks noGrp="1"/>
          </p:cNvSpPr>
          <p:nvPr>
            <p:ph type="title"/>
          </p:nvPr>
        </p:nvSpPr>
        <p:spPr/>
        <p:txBody>
          <a:bodyPr/>
          <a:lstStyle/>
          <a:p>
            <a:r>
              <a:rPr lang="en-US" dirty="0">
                <a:solidFill>
                  <a:srgbClr val="FF0000"/>
                </a:solidFill>
              </a:rPr>
              <a:t>Benefits of plants </a:t>
            </a:r>
            <a:endParaRPr lang="en-IN" dirty="0">
              <a:solidFill>
                <a:srgbClr val="FF0000"/>
              </a:solidFill>
            </a:endParaRPr>
          </a:p>
        </p:txBody>
      </p:sp>
      <p:sp>
        <p:nvSpPr>
          <p:cNvPr id="3" name="Content Placeholder 2">
            <a:extLst>
              <a:ext uri="{FF2B5EF4-FFF2-40B4-BE49-F238E27FC236}">
                <a16:creationId xmlns:a16="http://schemas.microsoft.com/office/drawing/2014/main" id="{7F5CEF8A-119B-7B42-8F25-CB554B18433F}"/>
              </a:ext>
            </a:extLst>
          </p:cNvPr>
          <p:cNvSpPr>
            <a:spLocks noGrp="1"/>
          </p:cNvSpPr>
          <p:nvPr>
            <p:ph idx="1"/>
          </p:nvPr>
        </p:nvSpPr>
        <p:spPr/>
        <p:txBody>
          <a:bodyPr/>
          <a:lstStyle/>
          <a:p>
            <a:r>
              <a:rPr lang="en-US" dirty="0"/>
              <a:t>Trees combat with climate change </a:t>
            </a:r>
          </a:p>
          <a:p>
            <a:r>
              <a:rPr lang="en-US" dirty="0"/>
              <a:t>Trees cleans the air </a:t>
            </a:r>
          </a:p>
          <a:p>
            <a:r>
              <a:rPr lang="en-US" dirty="0"/>
              <a:t>Trees provide us oxygen</a:t>
            </a:r>
          </a:p>
          <a:p>
            <a:r>
              <a:rPr lang="en-US" dirty="0"/>
              <a:t>Trees helps in preventing soil erosion</a:t>
            </a:r>
          </a:p>
          <a:p>
            <a:r>
              <a:rPr lang="en-US" dirty="0"/>
              <a:t>Trees provide food </a:t>
            </a:r>
          </a:p>
          <a:p>
            <a:r>
              <a:rPr lang="en-US" dirty="0"/>
              <a:t>Trees helps with drought mediation</a:t>
            </a:r>
            <a:endParaRPr lang="en-IN" dirty="0"/>
          </a:p>
        </p:txBody>
      </p:sp>
    </p:spTree>
    <p:extLst>
      <p:ext uri="{BB962C8B-B14F-4D97-AF65-F5344CB8AC3E}">
        <p14:creationId xmlns:p14="http://schemas.microsoft.com/office/powerpoint/2010/main" val="909017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786F-A8B2-6625-4EAF-EE28371C3EE3}"/>
              </a:ext>
            </a:extLst>
          </p:cNvPr>
          <p:cNvSpPr>
            <a:spLocks noGrp="1"/>
          </p:cNvSpPr>
          <p:nvPr>
            <p:ph type="title"/>
          </p:nvPr>
        </p:nvSpPr>
        <p:spPr/>
        <p:txBody>
          <a:bodyPr/>
          <a:lstStyle/>
          <a:p>
            <a:r>
              <a:rPr lang="en-US" dirty="0">
                <a:solidFill>
                  <a:srgbClr val="FF0000"/>
                </a:solidFill>
              </a:rPr>
              <a:t>Problem identification </a:t>
            </a:r>
            <a:endParaRPr lang="en-IN" dirty="0">
              <a:solidFill>
                <a:srgbClr val="FF0000"/>
              </a:solidFill>
            </a:endParaRPr>
          </a:p>
        </p:txBody>
      </p:sp>
      <p:sp>
        <p:nvSpPr>
          <p:cNvPr id="3" name="Content Placeholder 2">
            <a:extLst>
              <a:ext uri="{FF2B5EF4-FFF2-40B4-BE49-F238E27FC236}">
                <a16:creationId xmlns:a16="http://schemas.microsoft.com/office/drawing/2014/main" id="{7FEA15B5-78E9-55EF-19B4-51B5EB6EDFB5}"/>
              </a:ext>
            </a:extLst>
          </p:cNvPr>
          <p:cNvSpPr>
            <a:spLocks noGrp="1"/>
          </p:cNvSpPr>
          <p:nvPr>
            <p:ph idx="1"/>
          </p:nvPr>
        </p:nvSpPr>
        <p:spPr/>
        <p:txBody>
          <a:bodyPr/>
          <a:lstStyle/>
          <a:p>
            <a:r>
              <a:rPr lang="en-US" dirty="0"/>
              <a:t>There are two types of problem which are identified .</a:t>
            </a:r>
          </a:p>
          <a:p>
            <a:pPr marL="0" indent="0">
              <a:buNone/>
            </a:pPr>
            <a:endParaRPr lang="en-US" dirty="0"/>
          </a:p>
          <a:p>
            <a:r>
              <a:rPr lang="en-US" dirty="0"/>
              <a:t>1. Problem before planting plants </a:t>
            </a:r>
          </a:p>
          <a:p>
            <a:r>
              <a:rPr lang="en-US" dirty="0"/>
              <a:t>2. Problem after planting plants </a:t>
            </a:r>
            <a:endParaRPr lang="en-IN" dirty="0"/>
          </a:p>
        </p:txBody>
      </p:sp>
      <p:sp>
        <p:nvSpPr>
          <p:cNvPr id="4" name="Oval 3">
            <a:extLst>
              <a:ext uri="{FF2B5EF4-FFF2-40B4-BE49-F238E27FC236}">
                <a16:creationId xmlns:a16="http://schemas.microsoft.com/office/drawing/2014/main" id="{7E24A712-93E2-E1BF-3901-F7D08D9558CE}"/>
              </a:ext>
            </a:extLst>
          </p:cNvPr>
          <p:cNvSpPr/>
          <p:nvPr/>
        </p:nvSpPr>
        <p:spPr>
          <a:xfrm>
            <a:off x="7736037" y="3928188"/>
            <a:ext cx="2134789" cy="12969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PROBLEMS </a:t>
            </a:r>
            <a:endParaRPr lang="en-IN" dirty="0"/>
          </a:p>
        </p:txBody>
      </p:sp>
      <p:sp>
        <p:nvSpPr>
          <p:cNvPr id="5" name="Flowchart: Process 4">
            <a:extLst>
              <a:ext uri="{FF2B5EF4-FFF2-40B4-BE49-F238E27FC236}">
                <a16:creationId xmlns:a16="http://schemas.microsoft.com/office/drawing/2014/main" id="{D7BBC8E5-1AFD-8423-9683-DF14FFDFBDD4}"/>
              </a:ext>
            </a:extLst>
          </p:cNvPr>
          <p:cNvSpPr/>
          <p:nvPr/>
        </p:nvSpPr>
        <p:spPr>
          <a:xfrm>
            <a:off x="7893698" y="2715208"/>
            <a:ext cx="1819469" cy="61582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BEFORE </a:t>
            </a:r>
            <a:endParaRPr lang="en-IN" dirty="0"/>
          </a:p>
        </p:txBody>
      </p:sp>
      <p:sp>
        <p:nvSpPr>
          <p:cNvPr id="6" name="Flowchart: Process 5">
            <a:extLst>
              <a:ext uri="{FF2B5EF4-FFF2-40B4-BE49-F238E27FC236}">
                <a16:creationId xmlns:a16="http://schemas.microsoft.com/office/drawing/2014/main" id="{3FEB4849-6D72-5DF2-7C12-BC9418B805E8}"/>
              </a:ext>
            </a:extLst>
          </p:cNvPr>
          <p:cNvSpPr/>
          <p:nvPr/>
        </p:nvSpPr>
        <p:spPr>
          <a:xfrm>
            <a:off x="5186265" y="4268754"/>
            <a:ext cx="1819469" cy="61582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AFTER</a:t>
            </a:r>
            <a:endParaRPr lang="en-IN" dirty="0"/>
          </a:p>
        </p:txBody>
      </p:sp>
      <p:cxnSp>
        <p:nvCxnSpPr>
          <p:cNvPr id="8" name="Straight Arrow Connector 7">
            <a:extLst>
              <a:ext uri="{FF2B5EF4-FFF2-40B4-BE49-F238E27FC236}">
                <a16:creationId xmlns:a16="http://schemas.microsoft.com/office/drawing/2014/main" id="{EF93DB94-A830-8F18-43E1-1E33D83DC8A1}"/>
              </a:ext>
            </a:extLst>
          </p:cNvPr>
          <p:cNvCxnSpPr/>
          <p:nvPr/>
        </p:nvCxnSpPr>
        <p:spPr>
          <a:xfrm flipV="1">
            <a:off x="8803432" y="3331029"/>
            <a:ext cx="0" cy="597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E63EC3-8608-2B9D-8584-550280AB0AB0}"/>
              </a:ext>
            </a:extLst>
          </p:cNvPr>
          <p:cNvCxnSpPr>
            <a:stCxn id="4" idx="2"/>
            <a:endCxn id="6" idx="3"/>
          </p:cNvCxnSpPr>
          <p:nvPr/>
        </p:nvCxnSpPr>
        <p:spPr>
          <a:xfrm flipH="1" flipV="1">
            <a:off x="7005734" y="4576665"/>
            <a:ext cx="73030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84413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TM10001114[[fn=Gallery]]</Template>
  <TotalTime>380</TotalTime>
  <Words>1017</Words>
  <Application>Microsoft Office PowerPoint</Application>
  <PresentationFormat>Widescreen</PresentationFormat>
  <Paragraphs>77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CIDFont+F1</vt:lpstr>
      <vt:lpstr>CIDFont+F2</vt:lpstr>
      <vt:lpstr>Gill Sans MT</vt:lpstr>
      <vt:lpstr>Gallery</vt:lpstr>
      <vt:lpstr>ADOPT A PLANT </vt:lpstr>
      <vt:lpstr>PowerPoint Presentation</vt:lpstr>
      <vt:lpstr>PowerPoint Presentation</vt:lpstr>
      <vt:lpstr>PowerPoint Presentation</vt:lpstr>
      <vt:lpstr>PowerPoint Presentation</vt:lpstr>
      <vt:lpstr>INTRODUCTION</vt:lpstr>
      <vt:lpstr>Area selected for this project</vt:lpstr>
      <vt:lpstr>Benefits of plants </vt:lpstr>
      <vt:lpstr>Problem identification </vt:lpstr>
      <vt:lpstr>PROBLEMS BEFORE PLANTING PLANTS </vt:lpstr>
      <vt:lpstr>PowerPoint Presentation</vt:lpstr>
      <vt:lpstr>PROBLEMS AFTER PLANTING PLANTS </vt:lpstr>
      <vt:lpstr>PowerPoint Presentation</vt:lpstr>
      <vt:lpstr>Objectives to be achieved </vt:lpstr>
      <vt:lpstr>Objectives to be achieved </vt:lpstr>
      <vt:lpstr>VARIOUS STEPS TO PROTECT OUR PLANT AND ALSO MOTIVATE PEOPLE TO ADOPT PLANTS</vt:lpstr>
      <vt:lpstr>VARIOUS STEPS TO PROTECT OUR PLANT AND ALSO MOTIVATE PEOPLE TO ADOPT PLANTS</vt:lpstr>
      <vt:lpstr>VARIOUS STEPS TO PROTECT OUR PLANT AND ALSO MOTIVATE PEOPLE TO ADOPT PLANTS</vt:lpstr>
      <vt:lpstr>PowerPoint Presentation</vt:lpstr>
      <vt:lpstr>CONCLUSION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 A PLANT </dc:title>
  <dc:creator>Aman Raj</dc:creator>
  <cp:lastModifiedBy>Aman Raj</cp:lastModifiedBy>
  <cp:revision>1</cp:revision>
  <dcterms:created xsi:type="dcterms:W3CDTF">2022-09-28T12:22:06Z</dcterms:created>
  <dcterms:modified xsi:type="dcterms:W3CDTF">2022-09-28T18:42:57Z</dcterms:modified>
</cp:coreProperties>
</file>